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1"/>
  </p:sldMasterIdLst>
  <p:notesMasterIdLst>
    <p:notesMasterId r:id="rId18"/>
  </p:notesMasterIdLst>
  <p:sldIdLst>
    <p:sldId id="256" r:id="rId2"/>
    <p:sldId id="272" r:id="rId3"/>
    <p:sldId id="273" r:id="rId4"/>
    <p:sldId id="275" r:id="rId5"/>
    <p:sldId id="277" r:id="rId6"/>
    <p:sldId id="276" r:id="rId7"/>
    <p:sldId id="257" r:id="rId8"/>
    <p:sldId id="279" r:id="rId9"/>
    <p:sldId id="278" r:id="rId10"/>
    <p:sldId id="280" r:id="rId11"/>
    <p:sldId id="281" r:id="rId12"/>
    <p:sldId id="282" r:id="rId13"/>
    <p:sldId id="283" r:id="rId14"/>
    <p:sldId id="285" r:id="rId15"/>
    <p:sldId id="286" r:id="rId16"/>
    <p:sldId id="284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ECF9"/>
          </a:solidFill>
        </a:fill>
      </a:tcStyle>
    </a:wholeTbl>
    <a:band2H>
      <a:tcTxStyle/>
      <a:tcStyle>
        <a:tcBdr/>
        <a:fill>
          <a:solidFill>
            <a:srgbClr val="E9F6F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EEDF"/>
          </a:solidFill>
        </a:fill>
      </a:tcStyle>
    </a:wholeTbl>
    <a:band2H>
      <a:tcTxStyle/>
      <a:tcStyle>
        <a:tcBdr/>
        <a:fill>
          <a:solidFill>
            <a:srgbClr val="E8F6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ECD"/>
          </a:solidFill>
        </a:fill>
      </a:tcStyle>
    </a:wholeTbl>
    <a:band2H>
      <a:tcTxStyle/>
      <a:tcStyle>
        <a:tcBdr/>
        <a:fill>
          <a:solidFill>
            <a:srgbClr val="EEF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86"/>
    <p:restoredTop sz="94456"/>
  </p:normalViewPr>
  <p:slideViewPr>
    <p:cSldViewPr snapToGrid="0">
      <p:cViewPr varScale="1">
        <p:scale>
          <a:sx n="77" d="100"/>
          <a:sy n="77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D5CCC-E058-3D43-829D-5EAA429CA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225FEB-D32E-E749-A952-246C0A6F5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C5A2DF-DF57-024F-A888-F5BE22E8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5A4275-3FAE-DD47-850A-BF84E369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02AA2B-5B42-6D4E-9581-300E811C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84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EE2ABB-1838-9149-BF0E-DF25A6A6C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F0264B-5A73-264F-9D6A-60C8B5107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BE357F-C68A-EE4E-8431-AD122B8C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03599B-71B0-7C42-A7F8-CA5100F0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378F2A-64A8-0F43-9B56-0B4475AE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71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57EE47-0398-C04E-8AF6-6656E71F3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C7DF43-4D08-8043-8FEB-2E389CD6F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D6E892-336F-224E-9738-ABB475AB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1A1D4F-9B0C-C042-BD76-C80238C4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3FF952-6940-3042-9E87-138EA942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7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C949F-0A3B-3247-9B72-ECED6CF0E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8E842B-697E-6A4E-B6C7-20DEBE733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B3F614-04E6-894C-B791-A5DAF9BF0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BBD87B-E866-8745-98BE-55FD0205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C6E0B7-C1DF-1C44-8DD7-B761C683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27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13C24-18A9-EA4E-A0D4-C1B877F3C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499265-0053-9C4D-B6C1-9CE92148E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B30F2D-4D47-604C-B427-7DEE1239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7CE29B-4664-A846-8F4A-E5476FF7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9F79A-F483-0C47-8042-218ECDCA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7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F0CBC-D1E3-4D47-984C-10469D9B1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D1B668-6473-3D48-9490-CD8A8F2CC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2B6790-FA5C-854B-9456-765AE104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E65733-8C41-8946-AE60-342872F8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3028EE-9C04-3A40-9C7B-35A9ABB3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9696DF-0119-1442-8359-880899F6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3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065E6-0067-0F4A-9970-B4BB10D4C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CF6E7C-F793-9B47-9485-A9749979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69D5BA-A896-1243-9159-5CBE374A0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1631FD-4553-F94D-821E-6DCE03769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052C5B-EF09-CA43-976C-FEFE640FE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8623E4-987B-9B4A-A5ED-EDF740AF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2357EE-A174-B642-86F8-A7888293F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D2AFBA2-ED8B-1B4E-979A-EE265AED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2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D96A9-6FB9-4644-9433-EFDB0BD3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F8A2E2D-3CA0-DC43-8CBB-7932A2F5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3EA0F0-EDC3-F241-95AC-A71BBB90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E33069-6CD3-D944-B686-DDAF3D31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47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3897D3-1CC2-9E4F-A06D-8F856ACA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296053-825D-9244-8810-49171EDD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B23F71-1EFF-F640-8E5C-FF3731B0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51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6A590-24A3-1C46-9ABA-D0CDC663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D25173-85E3-D54D-9A46-1FC5BB243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6795F2-25DF-1845-9082-5440595E8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BB3707-8DDF-0D41-8FC0-460719A9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797EBD-321A-9241-9595-080D25FCC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4045DC-EEE3-1948-928D-F59C7671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77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86701B-DFE8-2F40-8B9C-C4266350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B72FCE-4EDF-DB4B-8C1C-FEC85FCB2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06CE78-2AA9-8F4B-8A02-D297E7C1F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EED533-BCFF-2F46-865F-F10AED75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D1C02B-CC26-9C44-A151-EE474582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450E68-358E-E34A-AC93-A974879E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1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524F8-B33A-2A4A-8631-368783D5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819CFA-039E-5D41-B432-F006676A1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35814-6130-3244-A159-50CE9DD16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32A08-3F21-2946-A37B-7B1851C3114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589FD-77D3-AB44-ACE5-EECC7EFC3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E2CEFB-654B-8948-A1CD-97376EB04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2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Прямоугольник 3"/>
          <p:cNvSpPr txBox="1"/>
          <p:nvPr/>
        </p:nvSpPr>
        <p:spPr>
          <a:xfrm>
            <a:off x="6123141" y="4365534"/>
            <a:ext cx="4047391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dirty="0"/>
              <a:t>АВТОР: ВЕДУТА ЕЛЕНА НИКОЛАЕВНА</a:t>
            </a:r>
          </a:p>
          <a:p>
            <a:pPr>
              <a:defRPr sz="1000"/>
            </a:pPr>
            <a:r>
              <a:rPr dirty="0"/>
              <a:t>_________________________________</a:t>
            </a:r>
          </a:p>
          <a:p>
            <a:pPr>
              <a:defRPr sz="1200"/>
            </a:pPr>
            <a:r>
              <a:rPr dirty="0" err="1"/>
              <a:t>Заведующ</a:t>
            </a:r>
            <a:r>
              <a:rPr lang="ru-RU" dirty="0" err="1"/>
              <a:t>ая</a:t>
            </a:r>
            <a:r>
              <a:rPr dirty="0"/>
              <a:t> </a:t>
            </a:r>
            <a:r>
              <a:rPr dirty="0" err="1"/>
              <a:t>кафедрой</a:t>
            </a:r>
            <a:r>
              <a:rPr dirty="0"/>
              <a:t> </a:t>
            </a:r>
            <a:r>
              <a:rPr dirty="0" err="1"/>
              <a:t>стратегического</a:t>
            </a:r>
            <a:r>
              <a:rPr dirty="0"/>
              <a:t> </a:t>
            </a:r>
            <a:r>
              <a:rPr dirty="0" err="1"/>
              <a:t>планирования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экономической</a:t>
            </a:r>
            <a:r>
              <a:rPr dirty="0"/>
              <a:t> </a:t>
            </a:r>
            <a:r>
              <a:rPr dirty="0" err="1"/>
              <a:t>политики</a:t>
            </a:r>
            <a:r>
              <a:rPr dirty="0"/>
              <a:t> </a:t>
            </a:r>
          </a:p>
          <a:p>
            <a:pPr>
              <a:defRPr sz="1200"/>
            </a:pPr>
            <a:r>
              <a:rPr dirty="0" err="1"/>
              <a:t>Факультета</a:t>
            </a:r>
            <a:r>
              <a:rPr dirty="0"/>
              <a:t> </a:t>
            </a:r>
            <a:r>
              <a:rPr dirty="0" err="1"/>
              <a:t>государственного</a:t>
            </a:r>
            <a:r>
              <a:rPr dirty="0"/>
              <a:t> </a:t>
            </a:r>
            <a:r>
              <a:rPr dirty="0" err="1"/>
              <a:t>управления</a:t>
            </a:r>
            <a:r>
              <a:rPr dirty="0"/>
              <a:t> </a:t>
            </a:r>
          </a:p>
          <a:p>
            <a:pPr>
              <a:defRPr sz="1200"/>
            </a:pPr>
            <a:r>
              <a:rPr dirty="0"/>
              <a:t>МГУ </a:t>
            </a:r>
            <a:r>
              <a:rPr dirty="0" err="1"/>
              <a:t>им</a:t>
            </a:r>
            <a:r>
              <a:rPr dirty="0"/>
              <a:t>. М.В. </a:t>
            </a:r>
            <a:r>
              <a:rPr dirty="0" err="1"/>
              <a:t>Ломоносова</a:t>
            </a:r>
            <a:endParaRPr dirty="0"/>
          </a:p>
          <a:p>
            <a:pPr>
              <a:defRPr sz="1200"/>
            </a:pPr>
            <a:r>
              <a:rPr dirty="0" err="1"/>
              <a:t>доктор</a:t>
            </a:r>
            <a:r>
              <a:rPr dirty="0"/>
              <a:t> </a:t>
            </a:r>
            <a:r>
              <a:rPr dirty="0" err="1"/>
              <a:t>экономических</a:t>
            </a:r>
            <a:r>
              <a:rPr dirty="0"/>
              <a:t> </a:t>
            </a:r>
            <a:r>
              <a:rPr dirty="0" err="1"/>
              <a:t>наук</a:t>
            </a:r>
            <a:r>
              <a:rPr dirty="0"/>
              <a:t>, </a:t>
            </a:r>
            <a:r>
              <a:rPr dirty="0" err="1"/>
              <a:t>профессор</a:t>
            </a:r>
            <a:endParaRPr dirty="0"/>
          </a:p>
        </p:txBody>
      </p:sp>
      <p:sp>
        <p:nvSpPr>
          <p:cNvPr id="187" name="РАЗРАБОТКА И ВНЕДРЕНИЕ ЭКОНОМИЧЕСКОЙ КИБЕРСИСТЕМЫ ДЛЯ ПОВЫШЕНИЯ ЭФФЕКТИВНОСТИ УПРАВЛЕНИЯ"/>
          <p:cNvSpPr txBox="1"/>
          <p:nvPr/>
        </p:nvSpPr>
        <p:spPr>
          <a:xfrm>
            <a:off x="681644" y="897775"/>
            <a:ext cx="9525828" cy="3416320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3600"/>
            </a:lvl1pPr>
          </a:lstStyle>
          <a:p>
            <a:r>
              <a:rPr lang="ru-RU" b="1" dirty="0"/>
              <a:t>ГЛОБАЛЬНАЯ АЛЬТЕРНАТИВА КОНСТРУИРОВАНИЯ БУДУЩЕГО:  </a:t>
            </a:r>
            <a:endParaRPr lang="ru-RU" dirty="0"/>
          </a:p>
          <a:p>
            <a:r>
              <a:rPr lang="ru-RU" b="1" dirty="0"/>
              <a:t>НАРРАТИВЫ ДАВОСА и</a:t>
            </a:r>
            <a:endParaRPr lang="ru-RU" dirty="0"/>
          </a:p>
          <a:p>
            <a:r>
              <a:rPr lang="ru-RU" b="1" dirty="0"/>
              <a:t>НАУКА ЭКОНОМИЧЕСКАЯ КИБЕРНЕТИКА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96570"/>
            <a:ext cx="9362210" cy="492443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b="1" dirty="0"/>
              <a:t>Современная стратегия развития глобализации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422284" y="1410355"/>
            <a:ext cx="9883025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dirty="0"/>
              <a:t>В основе стратегии – </a:t>
            </a:r>
            <a:r>
              <a:rPr lang="ru-RU" sz="2400" i="1" dirty="0"/>
              <a:t>нарративы К. Шваба </a:t>
            </a:r>
            <a:r>
              <a:rPr lang="ru-RU" sz="2400" dirty="0"/>
              <a:t>под флагом «зеленой» повестки, навязываемые всем странам </a:t>
            </a:r>
            <a:r>
              <a:rPr lang="ru-RU" sz="2400" dirty="0" err="1"/>
              <a:t>Давосским</a:t>
            </a:r>
            <a:r>
              <a:rPr lang="ru-RU" sz="2400" dirty="0"/>
              <a:t> форумом:</a:t>
            </a:r>
          </a:p>
          <a:p>
            <a:r>
              <a:rPr lang="ru-RU" sz="2400" i="1" dirty="0"/>
              <a:t>Цель - </a:t>
            </a:r>
            <a:r>
              <a:rPr lang="ru-RU" sz="2400" dirty="0"/>
              <a:t>установление абсолютной власти ТНК за счет разрушения всех государств (Концепция инклюзивного капитализма),</a:t>
            </a:r>
          </a:p>
          <a:p>
            <a:r>
              <a:rPr lang="ru-RU" sz="2400" i="1" dirty="0"/>
              <a:t>Механизм –</a:t>
            </a:r>
            <a:r>
              <a:rPr lang="ru-RU" sz="2400" dirty="0"/>
              <a:t> </a:t>
            </a:r>
            <a:r>
              <a:rPr lang="ru-RU" sz="2400" i="1" dirty="0" err="1"/>
              <a:t>деиндустриализация</a:t>
            </a:r>
            <a:r>
              <a:rPr lang="ru-RU" sz="2400" i="1" dirty="0"/>
              <a:t> </a:t>
            </a:r>
            <a:r>
              <a:rPr lang="ru-RU" sz="2400" dirty="0"/>
              <a:t>(при </a:t>
            </a:r>
            <a:r>
              <a:rPr lang="ru-RU" sz="2400" dirty="0" err="1"/>
              <a:t>активнои</a:t>
            </a:r>
            <a:r>
              <a:rPr lang="ru-RU" sz="2400" dirty="0"/>
              <a:t>̆ </a:t>
            </a:r>
            <a:r>
              <a:rPr lang="ru-RU" sz="2400" dirty="0" err="1"/>
              <a:t>государственнои</a:t>
            </a:r>
            <a:r>
              <a:rPr lang="ru-RU" sz="2400" dirty="0"/>
              <a:t>̆ поддержке); рост налогообложения для «</a:t>
            </a:r>
            <a:r>
              <a:rPr lang="ru-RU" sz="2400" dirty="0" err="1"/>
              <a:t>нарушителеи</a:t>
            </a:r>
            <a:r>
              <a:rPr lang="ru-RU" sz="2400" dirty="0"/>
              <a:t>̆» </a:t>
            </a:r>
            <a:r>
              <a:rPr lang="ru-RU" sz="2400" dirty="0" err="1"/>
              <a:t>зелёнои</a:t>
            </a:r>
            <a:r>
              <a:rPr lang="ru-RU" sz="2400" dirty="0"/>
              <a:t>̆ повестки; конкуренция между государственными цифровыми деньгами и частными </a:t>
            </a:r>
            <a:r>
              <a:rPr lang="ru-RU" sz="2400" dirty="0" err="1"/>
              <a:t>криптовалютами</a:t>
            </a:r>
            <a:r>
              <a:rPr lang="ru-RU" sz="2400" dirty="0"/>
              <a:t>; внедрение ИИ для массового управления людьми с вмешательством в их ДНК («Индустрия-4.0»), прокси-войны, эпидемии</a:t>
            </a:r>
          </a:p>
          <a:p>
            <a:r>
              <a:rPr lang="ru-RU" sz="2400" i="1" dirty="0"/>
              <a:t>Результат - </a:t>
            </a:r>
            <a:r>
              <a:rPr lang="ru-RU" sz="2400" dirty="0"/>
              <a:t>увеличивается турбулентность экономических процессов,</a:t>
            </a:r>
          </a:p>
          <a:p>
            <a:r>
              <a:rPr lang="ru-RU" sz="2400" dirty="0"/>
              <a:t>формируется новый международный экономический порядок, растут угрозы </a:t>
            </a:r>
            <a:r>
              <a:rPr lang="en-US" sz="2400" dirty="0"/>
              <a:t>WWIII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4260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96570"/>
            <a:ext cx="9362210" cy="492443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b="1" dirty="0"/>
              <a:t>Национальные цели Российской Федерации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422284" y="1410354"/>
            <a:ext cx="9212581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В соответствии с положениями Указа Президента РФ от 07.05.2024 г. № 309 национальными целями развития РФ на перспективу до 2036 года являются основанные на духовно-нравственных ценностях: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обеспечение устойчивого экономического и социального развития РФ укрепление государственного суверенитета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повышение уровня жизни граждан,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технологическое лидерство;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цифровая трансформация экономики</a:t>
            </a:r>
          </a:p>
          <a:p>
            <a:r>
              <a:rPr lang="ru-RU" sz="2400" dirty="0">
                <a:solidFill>
                  <a:schemeClr val="tx1"/>
                </a:solidFill>
              </a:rPr>
              <a:t>Для реализации этих целей требуется внедрение кибернетического управления экономикой.</a:t>
            </a:r>
          </a:p>
        </p:txBody>
      </p:sp>
    </p:spTree>
    <p:extLst>
      <p:ext uri="{BB962C8B-B14F-4D97-AF65-F5344CB8AC3E}">
        <p14:creationId xmlns:p14="http://schemas.microsoft.com/office/powerpoint/2010/main" val="176175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26814"/>
            <a:ext cx="9362210" cy="1415772"/>
          </a:xfrm>
          <a:prstGeom prst="rect">
            <a:avLst/>
          </a:prstGeom>
          <a:noFill/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sz="2800" dirty="0"/>
              <a:t>Россия 2035: Новое качество национальной экономики</a:t>
            </a:r>
          </a:p>
          <a:p>
            <a:pPr algn="ctr"/>
            <a:r>
              <a:rPr lang="ru-RU" sz="3200" dirty="0"/>
              <a:t>Ж-л «Проблемы прогнозирования», 2024, №2</a:t>
            </a:r>
          </a:p>
          <a:p>
            <a:pPr algn="ctr"/>
            <a:endParaRPr lang="ru-RU" b="1" dirty="0"/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272655" y="1410354"/>
            <a:ext cx="10475397" cy="526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i="1" dirty="0">
                <a:solidFill>
                  <a:schemeClr val="tx1"/>
                </a:solidFill>
              </a:rPr>
              <a:t>Критерий эффективности </a:t>
            </a:r>
            <a:r>
              <a:rPr lang="ru-RU" sz="2400" dirty="0">
                <a:solidFill>
                  <a:schemeClr val="tx1"/>
                </a:solidFill>
              </a:rPr>
              <a:t>– устойчивый темп роста ВВП, что не означает роста качества жизни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Принципы построения новой модели: 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- Ключевая роль </a:t>
            </a:r>
            <a:r>
              <a:rPr lang="ru-RU" sz="2400" dirty="0">
                <a:solidFill>
                  <a:schemeClr val="tx1"/>
                </a:solidFill>
              </a:rPr>
              <a:t>в формировании производственных цепочек принадлежит бизнесу, т.е</a:t>
            </a:r>
            <a:r>
              <a:rPr lang="ru-RU" sz="2400" i="1" dirty="0">
                <a:solidFill>
                  <a:schemeClr val="tx1"/>
                </a:solidFill>
              </a:rPr>
              <a:t>. стихии, рынку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- </a:t>
            </a:r>
            <a:r>
              <a:rPr lang="ru-RU" sz="2400" dirty="0">
                <a:solidFill>
                  <a:schemeClr val="tx1"/>
                </a:solidFill>
              </a:rPr>
              <a:t>Ориентация на </a:t>
            </a:r>
            <a:r>
              <a:rPr lang="ru-RU" sz="2400" i="1" dirty="0">
                <a:solidFill>
                  <a:schemeClr val="tx1"/>
                </a:solidFill>
              </a:rPr>
              <a:t>достигнутые уровни </a:t>
            </a:r>
            <a:r>
              <a:rPr lang="ru-RU" sz="2400" dirty="0">
                <a:solidFill>
                  <a:schemeClr val="tx1"/>
                </a:solidFill>
              </a:rPr>
              <a:t>обеспеченности жителей западных стран машинами,  жильем;</a:t>
            </a:r>
          </a:p>
          <a:p>
            <a:r>
              <a:rPr lang="ru-RU" sz="2400" dirty="0">
                <a:solidFill>
                  <a:schemeClr val="tx1"/>
                </a:solidFill>
              </a:rPr>
              <a:t>Лоббирование крупных проектов, проектов инфраструктуры, строительства и др.;</a:t>
            </a:r>
          </a:p>
          <a:p>
            <a:r>
              <a:rPr lang="ru-RU" sz="2400" dirty="0">
                <a:solidFill>
                  <a:schemeClr val="tx1"/>
                </a:solidFill>
              </a:rPr>
              <a:t>-«Достройка» (без балансовых расчетов) отсутствующих либо слабых слабых технологических звеньев</a:t>
            </a:r>
          </a:p>
          <a:p>
            <a:r>
              <a:rPr lang="ru-RU" sz="2400" dirty="0">
                <a:solidFill>
                  <a:schemeClr val="tx1"/>
                </a:solidFill>
              </a:rPr>
              <a:t>Финансирование инвестиций по потребностям, а не по доходам – </a:t>
            </a:r>
            <a:r>
              <a:rPr lang="ru-RU" sz="2400" b="1" i="1" dirty="0">
                <a:solidFill>
                  <a:schemeClr val="tx1"/>
                </a:solidFill>
              </a:rPr>
              <a:t>запуск инфляции, банкротство предприятий и граждан.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Авторы приводят </a:t>
            </a:r>
            <a:r>
              <a:rPr lang="ru-RU" sz="2400" i="1" dirty="0">
                <a:solidFill>
                  <a:schemeClr val="tx1"/>
                </a:solidFill>
              </a:rPr>
              <a:t>расчеты без описания модели</a:t>
            </a:r>
          </a:p>
        </p:txBody>
      </p:sp>
    </p:spTree>
    <p:extLst>
      <p:ext uri="{BB962C8B-B14F-4D97-AF65-F5344CB8AC3E}">
        <p14:creationId xmlns:p14="http://schemas.microsoft.com/office/powerpoint/2010/main" val="25691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26814"/>
            <a:ext cx="9362210" cy="892552"/>
          </a:xfrm>
          <a:prstGeom prst="rect">
            <a:avLst/>
          </a:prstGeom>
          <a:noFill/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b="1" dirty="0"/>
              <a:t>Экономическая кибернетика – научная парадигма для конструирования будущего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576471" y="1319366"/>
            <a:ext cx="11171582" cy="6001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Отказавшись от своего инструмента планирования в 1991 г., Россия стала сырьевым придатком, </a:t>
            </a:r>
            <a:r>
              <a:rPr lang="ru-RU" sz="2400" dirty="0"/>
              <a:t>ищущим  для своего выживания пути встраивания в производственные цепочки других стран.</a:t>
            </a:r>
          </a:p>
          <a:p>
            <a:r>
              <a:rPr lang="ru-RU" sz="2400" i="1" dirty="0"/>
              <a:t>Предложенный ИНП путь к новому качеству экономики </a:t>
            </a:r>
            <a:r>
              <a:rPr lang="ru-RU" sz="2400" dirty="0"/>
              <a:t>соответствует прошлым представлениям о возможности его достижения </a:t>
            </a:r>
            <a:r>
              <a:rPr lang="ru-RU" sz="2400" i="1" dirty="0"/>
              <a:t>с помощью ручного управления</a:t>
            </a:r>
            <a:r>
              <a:rPr lang="ru-RU" sz="2400" dirty="0"/>
              <a:t>, что означает продолжение потери страной времени на выход из глобального кризиса, т.е. </a:t>
            </a:r>
            <a:r>
              <a:rPr lang="ru-RU" sz="2400" b="1" i="1" dirty="0"/>
              <a:t>реализацию сценарного планирования в интересах геополитических противников.</a:t>
            </a:r>
          </a:p>
          <a:p>
            <a:r>
              <a:rPr lang="ru-RU" sz="2400" dirty="0"/>
              <a:t>Растущая сложность производственных взаимосвязей, развитие информационных технологий требуют </a:t>
            </a:r>
            <a:r>
              <a:rPr lang="ru-RU" sz="2400" i="1" dirty="0"/>
              <a:t>кибернетического управления экономикой. </a:t>
            </a:r>
            <a:r>
              <a:rPr lang="ru-RU" sz="2400" dirty="0"/>
              <a:t>Практическая значимость </a:t>
            </a:r>
            <a:r>
              <a:rPr lang="ru-RU" sz="2400" i="1" dirty="0"/>
              <a:t>экономической кибернетики </a:t>
            </a:r>
            <a:r>
              <a:rPr lang="ru-RU" sz="2400" dirty="0"/>
              <a:t>- науки управления возрастает. </a:t>
            </a:r>
          </a:p>
          <a:p>
            <a:r>
              <a:rPr lang="ru-RU" sz="2400" i="1" dirty="0"/>
              <a:t>Россия</a:t>
            </a:r>
            <a:r>
              <a:rPr lang="ru-RU" sz="2400" dirty="0"/>
              <a:t>, являясь ее родоначальником, должна стать </a:t>
            </a:r>
            <a:r>
              <a:rPr lang="ru-RU" sz="2400" i="1" dirty="0"/>
              <a:t>локомотивом</a:t>
            </a:r>
            <a:r>
              <a:rPr lang="ru-RU" sz="2400" dirty="0"/>
              <a:t> внедрения кибернетического управления экономикой, </a:t>
            </a:r>
            <a:r>
              <a:rPr lang="ru-RU" sz="2400" dirty="0" err="1"/>
              <a:t>переформатирующего</a:t>
            </a:r>
            <a:r>
              <a:rPr lang="ru-RU" sz="2400" dirty="0"/>
              <a:t> мировой порядок в сторону реализации общечеловеческих ценностей. В этом смысле Россия несет бремя ответственности не только перед будущим своих потомков, но и потомками всего мирового сообщества.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14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26814"/>
            <a:ext cx="9362210" cy="954107"/>
          </a:xfrm>
          <a:prstGeom prst="rect">
            <a:avLst/>
          </a:prstGeom>
          <a:noFill/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Предпосылки создания Стратегического альянса «Китай – Россия» в реализации альтернативы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576471" y="1319366"/>
            <a:ext cx="11171582" cy="550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3200" i="1" dirty="0"/>
              <a:t>1 октября 1949 года </a:t>
            </a:r>
            <a:r>
              <a:rPr lang="ru-RU" sz="3200" dirty="0"/>
              <a:t>провозглашена Китайская Народная Республика. В международных отношениях КНР объединилась, прежде всего, с СССР.</a:t>
            </a:r>
          </a:p>
          <a:p>
            <a:r>
              <a:rPr lang="ru-RU" sz="3200" i="1" dirty="0"/>
              <a:t>1949-1957гг: </a:t>
            </a:r>
          </a:p>
          <a:p>
            <a:r>
              <a:rPr lang="ru-RU" sz="3200" dirty="0"/>
              <a:t>Примером строительства для нового Китая был СССР (лозунг «</a:t>
            </a:r>
            <a:r>
              <a:rPr lang="ru-RU" sz="3200" i="1" dirty="0"/>
              <a:t>Учитесь у СССР»), </a:t>
            </a:r>
            <a:r>
              <a:rPr lang="ru-RU" sz="3200" dirty="0"/>
              <a:t>который оказал Китаю огромную экономическую и военную помощь. Первый пятилетний план (1953-1957) обеспечил переход к индустриализации, к массовому образованию. С помощью специалистов СССР был реализован ряд крупных промышленных проектов. После критики Сталина Хрущевым Мао вышел из-под влияния СССР.</a:t>
            </a:r>
          </a:p>
        </p:txBody>
      </p:sp>
    </p:spTree>
    <p:extLst>
      <p:ext uri="{BB962C8B-B14F-4D97-AF65-F5344CB8AC3E}">
        <p14:creationId xmlns:p14="http://schemas.microsoft.com/office/powerpoint/2010/main" val="75215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32898" y="347301"/>
            <a:ext cx="9362210" cy="523220"/>
          </a:xfrm>
          <a:prstGeom prst="rect">
            <a:avLst/>
          </a:prstGeom>
          <a:noFill/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sz="2800" b="1" dirty="0"/>
              <a:t>Рыночная трансформация экономики России и Китая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576471" y="1319366"/>
            <a:ext cx="11171582" cy="526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700"/>
            </a:pPr>
            <a:r>
              <a:rPr lang="ru-RU" sz="2400" dirty="0"/>
              <a:t>СССР и Китай стали проводить рыночные преобразования экономики в разное время.</a:t>
            </a:r>
          </a:p>
          <a:p>
            <a:pPr>
              <a:defRPr sz="3700"/>
            </a:pPr>
            <a:r>
              <a:rPr lang="ru-RU" sz="2400" dirty="0"/>
              <a:t>В 1991 г. итогом рыночных преобразований СССР стал его распад и превращение России в сырьевого  аутсайдера, но </a:t>
            </a:r>
            <a:r>
              <a:rPr lang="ru-RU" sz="2400" i="1" dirty="0"/>
              <a:t>сохранившего большой ядерный потенциал и знания кибернетической экономики.</a:t>
            </a:r>
          </a:p>
          <a:p>
            <a:pPr>
              <a:defRPr sz="3700"/>
            </a:pPr>
            <a:r>
              <a:rPr lang="ru-RU" sz="2400" dirty="0"/>
              <a:t>КНР, </a:t>
            </a:r>
            <a:r>
              <a:rPr lang="ru-RU" sz="2400" i="1" dirty="0"/>
              <a:t>сохранившая политическую власть КПК</a:t>
            </a:r>
            <a:r>
              <a:rPr lang="ru-RU" sz="2400" dirty="0"/>
              <a:t>, сумела привлечь иностранный капитал, и </a:t>
            </a:r>
            <a:r>
              <a:rPr lang="ru-RU" sz="2400" i="1" dirty="0"/>
              <a:t>достичь бурного экономического роста</a:t>
            </a:r>
            <a:r>
              <a:rPr lang="ru-RU" sz="2400" dirty="0"/>
              <a:t>, стать ведущей промышленной и технологической супердержавой. На 20-м съезде лидер КНР Си </a:t>
            </a:r>
            <a:r>
              <a:rPr lang="ru-RU" sz="2400" dirty="0" err="1"/>
              <a:t>Цзиньпин</a:t>
            </a:r>
            <a:r>
              <a:rPr lang="ru-RU" sz="2400" dirty="0"/>
              <a:t> заявил о подготовке страны к лидерству в контексте идеи об </a:t>
            </a:r>
            <a:r>
              <a:rPr lang="ru-RU" sz="2400" i="1" dirty="0">
                <a:solidFill>
                  <a:schemeClr val="tx1"/>
                </a:solidFill>
              </a:rPr>
              <a:t>общей судьбе человечества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экономике, политике и технологиях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</a:p>
          <a:p>
            <a:pPr>
              <a:defRPr sz="3700"/>
            </a:pPr>
            <a:r>
              <a:rPr lang="ru-RU" sz="2400" dirty="0"/>
              <a:t>Учитывая историческую близость двух великих цивилизационных культур, Китай и Россия должны противостоять возрастанию всемирной турбулентности и угроз </a:t>
            </a:r>
            <a:r>
              <a:rPr lang="en-US" sz="2400" dirty="0"/>
              <a:t>WWIII </a:t>
            </a:r>
            <a:r>
              <a:rPr lang="ru-RU" sz="2400" dirty="0"/>
              <a:t>посредством создания стратегического альянса, реализующего социалистическую мечту двух народов - лучшего сообщества единой судьбы  человечества на основе </a:t>
            </a:r>
            <a:r>
              <a:rPr lang="ru-RU" sz="2400" i="1" dirty="0">
                <a:solidFill>
                  <a:schemeClr val="tx1"/>
                </a:solidFill>
              </a:rPr>
              <a:t>кибернетического управления экономикой.</a:t>
            </a:r>
          </a:p>
        </p:txBody>
      </p:sp>
    </p:spTree>
    <p:extLst>
      <p:ext uri="{BB962C8B-B14F-4D97-AF65-F5344CB8AC3E}">
        <p14:creationId xmlns:p14="http://schemas.microsoft.com/office/powerpoint/2010/main" val="3625029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32898" y="347301"/>
            <a:ext cx="9362210" cy="523220"/>
          </a:xfrm>
          <a:prstGeom prst="rect">
            <a:avLst/>
          </a:prstGeom>
          <a:noFill/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sz="2800" b="1" dirty="0"/>
              <a:t>Выводы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576471" y="1319366"/>
            <a:ext cx="11171582" cy="4893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4200"/>
            </a:pPr>
            <a:r>
              <a:rPr lang="ru-RU" sz="2400" dirty="0"/>
              <a:t>Альтернативой западной стратегии глобализации является </a:t>
            </a:r>
            <a:r>
              <a:rPr lang="ru-RU" sz="2400" b="1" dirty="0"/>
              <a:t>кибернетическое планирование экономики</a:t>
            </a:r>
            <a:r>
              <a:rPr lang="ru-RU" sz="2400" dirty="0"/>
              <a:t>, развивающее уникальный опыт планирования СССР с учетом его ошибок. </a:t>
            </a:r>
          </a:p>
          <a:p>
            <a:pPr>
              <a:defRPr sz="4200"/>
            </a:pPr>
            <a:r>
              <a:rPr lang="ru-RU" sz="2400" dirty="0"/>
              <a:t>После распада СССР в 1991 году Россия, став сырьевым аутсайдером, сохранила баланс ядерных сил с США и знания экономической кибернетики. </a:t>
            </a:r>
          </a:p>
          <a:p>
            <a:pPr>
              <a:defRPr sz="4200"/>
            </a:pPr>
            <a:r>
              <a:rPr lang="ru-RU" sz="2400" dirty="0"/>
              <a:t>В то же время коммунистический Китай стал мировой фабрикой, научной и технологической державой, нацеленной на создание лучшего сообщества единой судьбы человечества. </a:t>
            </a:r>
          </a:p>
          <a:p>
            <a:pPr>
              <a:defRPr sz="4200"/>
            </a:pPr>
            <a:r>
              <a:rPr lang="ru-RU" sz="2400" dirty="0"/>
              <a:t>Учитывая историческую общность судеб российского и китайского народов и их совместный потенциал, </a:t>
            </a:r>
            <a:r>
              <a:rPr lang="ru-RU" sz="2400" b="1" dirty="0"/>
              <a:t>создание Стратегического Союза России и Китая (далее со странами Глобального Юга) на основе кибернетической экономики </a:t>
            </a:r>
            <a:r>
              <a:rPr lang="ru-RU" sz="2400" dirty="0"/>
              <a:t>становится не только условием выживания двух великих цивилизаций, но и единственным шансом выйти на магистраль лучшего будущего человечества.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Кризис системы глобального управления 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361647" y="1930400"/>
            <a:ext cx="8912356" cy="4110962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sz="2400" i="1" dirty="0">
                <a:solidFill>
                  <a:schemeClr val="tx1"/>
                </a:solidFill>
              </a:rPr>
              <a:t>Глобализация</a:t>
            </a:r>
            <a:r>
              <a:rPr lang="ru-RU" sz="2400" dirty="0">
                <a:solidFill>
                  <a:schemeClr val="tx1"/>
                </a:solidFill>
              </a:rPr>
              <a:t> усилила экономическую взаимозависимость государств и диспропорциональность мировой и национальной экономики. 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Ручное глобальное управлени</a:t>
            </a:r>
            <a:r>
              <a:rPr lang="ru-RU" sz="2400" dirty="0">
                <a:solidFill>
                  <a:schemeClr val="tx1"/>
                </a:solidFill>
              </a:rPr>
              <a:t>е, базирующееся на стихийной организации мирового рынка с использованием международных экономических организаций, монетарных инструментов, институциональных реформ, цветных революций, санкций и т.д. не способно решить проблему выхода экономики из глобального кризиса.</a:t>
            </a:r>
          </a:p>
          <a:p>
            <a:r>
              <a:rPr lang="ru-RU" sz="2400" dirty="0">
                <a:solidFill>
                  <a:schemeClr val="tx1"/>
                </a:solidFill>
              </a:rPr>
              <a:t>Увеличивается турбулентность экономических процессов и стихийно формируется новый международный экономический порядок. Угрозы </a:t>
            </a:r>
            <a:r>
              <a:rPr lang="en-US" sz="2400" dirty="0">
                <a:solidFill>
                  <a:schemeClr val="tx1"/>
                </a:solidFill>
              </a:rPr>
              <a:t>WWIII</a:t>
            </a:r>
            <a:r>
              <a:rPr lang="ru-RU" sz="2400" dirty="0">
                <a:solidFill>
                  <a:schemeClr val="tx1"/>
                </a:solidFill>
              </a:rPr>
              <a:t> возрастают.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58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90331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Опыт рыночной экономики Запада 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361647" y="1930400"/>
            <a:ext cx="8912356" cy="4110962"/>
          </a:xfrm>
        </p:spPr>
        <p:txBody>
          <a:bodyPr>
            <a:normAutofit lnSpcReduction="10000"/>
          </a:bodyPr>
          <a:lstStyle/>
          <a:p>
            <a:r>
              <a:rPr lang="ru-RU" sz="2400" i="1" dirty="0">
                <a:solidFill>
                  <a:schemeClr val="tx1"/>
                </a:solidFill>
              </a:rPr>
              <a:t>Стихийный </a:t>
            </a:r>
            <a:r>
              <a:rPr lang="ru-RU" sz="2400" dirty="0">
                <a:solidFill>
                  <a:schemeClr val="tx1"/>
                </a:solidFill>
              </a:rPr>
              <a:t>характер рыночной экономики. Причины кризиса - разрывы производственных цепочек, долговые неплатежи. Следствие кризиса – </a:t>
            </a:r>
            <a:r>
              <a:rPr lang="ru-RU" sz="2400" i="1" dirty="0">
                <a:solidFill>
                  <a:schemeClr val="tx1"/>
                </a:solidFill>
              </a:rPr>
              <a:t>усиление власти ТНК </a:t>
            </a:r>
            <a:r>
              <a:rPr lang="ru-RU" sz="2400" dirty="0">
                <a:solidFill>
                  <a:schemeClr val="tx1"/>
                </a:solidFill>
              </a:rPr>
              <a:t>за счет централизации капитала</a:t>
            </a:r>
          </a:p>
          <a:p>
            <a:r>
              <a:rPr lang="ru-RU" sz="2400" dirty="0">
                <a:solidFill>
                  <a:schemeClr val="tx1"/>
                </a:solidFill>
              </a:rPr>
              <a:t>Цикличность экономической политики государства; «</a:t>
            </a:r>
            <a:r>
              <a:rPr lang="ru-RU" sz="2400" i="1" dirty="0">
                <a:solidFill>
                  <a:schemeClr val="tx1"/>
                </a:solidFill>
              </a:rPr>
              <a:t>либерализм-протекционизм-война</a:t>
            </a:r>
            <a:r>
              <a:rPr lang="ru-RU" sz="2400" dirty="0">
                <a:solidFill>
                  <a:schemeClr val="tx1"/>
                </a:solidFill>
              </a:rPr>
              <a:t>», с 20-го века «финансовая </a:t>
            </a:r>
            <a:r>
              <a:rPr lang="ru-RU" sz="2400" i="1" dirty="0">
                <a:solidFill>
                  <a:schemeClr val="tx1"/>
                </a:solidFill>
              </a:rPr>
              <a:t>стабилизация-инфляция-война</a:t>
            </a:r>
            <a:r>
              <a:rPr lang="ru-RU" sz="2400" dirty="0">
                <a:solidFill>
                  <a:schemeClr val="tx1"/>
                </a:solidFill>
              </a:rPr>
              <a:t>». Периоды между войнами растут, каждая следующая война более разрушительна.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Результат двух мировых войн – создание </a:t>
            </a:r>
            <a:r>
              <a:rPr lang="ru-RU" sz="2400" i="1" dirty="0">
                <a:solidFill>
                  <a:schemeClr val="tx1"/>
                </a:solidFill>
              </a:rPr>
              <a:t>мировой валютной системы, основанной на долларе </a:t>
            </a:r>
            <a:r>
              <a:rPr lang="ru-RU" sz="2400" dirty="0">
                <a:solidFill>
                  <a:schemeClr val="tx1"/>
                </a:solidFill>
              </a:rPr>
              <a:t>США, что позволяет переносить бремя глобального кризиса на развивающиеся страны.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58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Альтернативный опыт Госплана,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приведший к «взлету» СССР 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solidFill>
                  <a:schemeClr val="tx1"/>
                </a:solidFill>
              </a:rPr>
              <a:t>Военный капитализм </a:t>
            </a:r>
            <a:r>
              <a:rPr lang="ru-RU" sz="2400" dirty="0">
                <a:solidFill>
                  <a:schemeClr val="tx1"/>
                </a:solidFill>
              </a:rPr>
              <a:t>(1918-1921 гг.) и ГОЭЛРО – прообраз Госплана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НЭП </a:t>
            </a:r>
            <a:r>
              <a:rPr lang="ru-RU" sz="2400" dirty="0">
                <a:solidFill>
                  <a:schemeClr val="tx1"/>
                </a:solidFill>
              </a:rPr>
              <a:t>(20-е годы). Составление балансов по видам продукции, годовых планов («контрольные цифры»)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Дискуссия в 1927 г.- 2 школы в СССР : рыночная (</a:t>
            </a:r>
            <a:r>
              <a:rPr lang="ru-RU" sz="2400" dirty="0">
                <a:solidFill>
                  <a:schemeClr val="tx1"/>
                </a:solidFill>
              </a:rPr>
              <a:t>идеолог Бухарин</a:t>
            </a:r>
            <a:r>
              <a:rPr lang="ru-RU" sz="2400" i="1" dirty="0">
                <a:solidFill>
                  <a:schemeClr val="tx1"/>
                </a:solidFill>
              </a:rPr>
              <a:t>) - </a:t>
            </a:r>
            <a:r>
              <a:rPr lang="ru-RU" sz="2400" dirty="0">
                <a:solidFill>
                  <a:schemeClr val="tx1"/>
                </a:solidFill>
              </a:rPr>
              <a:t> гос. регулирование на основе прогнозов+ координатор рынок; </a:t>
            </a:r>
            <a:r>
              <a:rPr lang="ru-RU" sz="2400" i="1" dirty="0">
                <a:solidFill>
                  <a:schemeClr val="tx1"/>
                </a:solidFill>
              </a:rPr>
              <a:t>управленческая (</a:t>
            </a:r>
            <a:r>
              <a:rPr lang="ru-RU" sz="2400" dirty="0">
                <a:solidFill>
                  <a:schemeClr val="tx1"/>
                </a:solidFill>
              </a:rPr>
              <a:t>инженер,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организатор производства Кржижановский) – управление на основе планирования экономики</a:t>
            </a:r>
          </a:p>
          <a:p>
            <a:r>
              <a:rPr lang="ru-RU" sz="2400" i="1" dirty="0">
                <a:solidFill>
                  <a:schemeClr val="tx1"/>
                </a:solidFill>
              </a:rPr>
              <a:t>Курс индустриализации </a:t>
            </a:r>
            <a:r>
              <a:rPr lang="ru-RU" sz="2400" dirty="0">
                <a:solidFill>
                  <a:schemeClr val="tx1"/>
                </a:solidFill>
              </a:rPr>
              <a:t>(1927-1950 </a:t>
            </a:r>
            <a:r>
              <a:rPr lang="ru-RU" sz="2400" dirty="0" err="1">
                <a:solidFill>
                  <a:schemeClr val="tx1"/>
                </a:solidFill>
              </a:rPr>
              <a:t>гг</a:t>
            </a:r>
            <a:r>
              <a:rPr lang="ru-RU" sz="2400" dirty="0">
                <a:solidFill>
                  <a:schemeClr val="tx1"/>
                </a:solidFill>
              </a:rPr>
              <a:t>). Распределение инвестиций на основе выстраивания производственных цепочек для выполнения заданий по выпуску ключевых отраслей методом последовательных приближений (итераций). Итог: СССР – победитель во Второй мировой войне, полюс биполярного мира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543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Трудности и ошибки планового опыта СССР 1950-1991гг. 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2000" i="1" dirty="0"/>
          </a:p>
          <a:p>
            <a:pPr lvl="0"/>
            <a:r>
              <a:rPr lang="ru-RU" sz="2600" dirty="0">
                <a:solidFill>
                  <a:schemeClr val="tx1"/>
                </a:solidFill>
              </a:rPr>
              <a:t>Ориентация на отрасли ОПК вместо ориентации на рост реальных доходов граждан, что вело, к </a:t>
            </a:r>
            <a:r>
              <a:rPr lang="ru-RU" sz="2600" i="1" dirty="0">
                <a:solidFill>
                  <a:schemeClr val="tx1"/>
                </a:solidFill>
              </a:rPr>
              <a:t>диспропорциональности</a:t>
            </a:r>
            <a:r>
              <a:rPr lang="ru-RU" sz="2600" dirty="0">
                <a:solidFill>
                  <a:schemeClr val="tx1"/>
                </a:solidFill>
              </a:rPr>
              <a:t>, кризису.</a:t>
            </a:r>
          </a:p>
          <a:p>
            <a:pPr lvl="0"/>
            <a:r>
              <a:rPr lang="ru-RU" sz="2600" i="1" dirty="0">
                <a:solidFill>
                  <a:schemeClr val="tx1"/>
                </a:solidFill>
              </a:rPr>
              <a:t>Ручной расчет плана </a:t>
            </a:r>
            <a:r>
              <a:rPr lang="ru-RU" sz="2600" dirty="0">
                <a:solidFill>
                  <a:schemeClr val="tx1"/>
                </a:solidFill>
              </a:rPr>
              <a:t>делал невозможным его точное составление и быстрое реагирование на изменения в конечном спросе и появление новых технологий. Требовалось создание ГАСУ, т.е. </a:t>
            </a:r>
            <a:r>
              <a:rPr lang="ru-RU" sz="2600" i="1" dirty="0">
                <a:solidFill>
                  <a:schemeClr val="tx1"/>
                </a:solidFill>
              </a:rPr>
              <a:t>переход к кибернетическому управлению экономикой</a:t>
            </a:r>
            <a:r>
              <a:rPr lang="ru-RU" sz="2600" dirty="0">
                <a:solidFill>
                  <a:schemeClr val="tx1"/>
                </a:solidFill>
              </a:rPr>
              <a:t>. Потеря времени на признание кибернетики – науки управления составила 10 лет.</a:t>
            </a:r>
          </a:p>
          <a:p>
            <a:pPr lvl="0"/>
            <a:r>
              <a:rPr lang="ru-RU" sz="2600" dirty="0">
                <a:solidFill>
                  <a:schemeClr val="tx1"/>
                </a:solidFill>
              </a:rPr>
              <a:t>Признание </a:t>
            </a:r>
            <a:r>
              <a:rPr lang="ru-RU" sz="2600" i="1" dirty="0">
                <a:solidFill>
                  <a:schemeClr val="tx1"/>
                </a:solidFill>
              </a:rPr>
              <a:t>порочной доктрины о товарном характере </a:t>
            </a:r>
            <a:r>
              <a:rPr lang="ru-RU" sz="2600" dirty="0">
                <a:solidFill>
                  <a:schemeClr val="tx1"/>
                </a:solidFill>
              </a:rPr>
              <a:t>производства при социализме с последующим проведением реформ по запуску стихии в механизм управления и переход к рыночной экономике в 1991 г.</a:t>
            </a:r>
          </a:p>
          <a:p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44734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78693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Кибернетические школы в СССР 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677333" y="1396539"/>
            <a:ext cx="8596670" cy="4644824"/>
          </a:xfrm>
        </p:spPr>
        <p:txBody>
          <a:bodyPr>
            <a:noAutofit/>
          </a:bodyPr>
          <a:lstStyle/>
          <a:p>
            <a:pPr lvl="0"/>
            <a:r>
              <a:rPr lang="ru-RU" sz="2000" i="1" dirty="0">
                <a:solidFill>
                  <a:schemeClr val="tx1"/>
                </a:solidFill>
              </a:rPr>
              <a:t>1. </a:t>
            </a:r>
            <a:r>
              <a:rPr lang="ru-RU" sz="2000" b="1" i="1" dirty="0">
                <a:solidFill>
                  <a:schemeClr val="tx1"/>
                </a:solidFill>
              </a:rPr>
              <a:t>Школа технической кибернетики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(В. Глушков и его современные последователи – цифровики). Лоббировали затратное массовое внедрение ЭВМ для расчета статистических показателей.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 2. </a:t>
            </a:r>
            <a:r>
              <a:rPr lang="ru-RU" sz="2000" b="1" i="1" dirty="0">
                <a:solidFill>
                  <a:schemeClr val="tx1"/>
                </a:solidFill>
              </a:rPr>
              <a:t>Школа западного экономико-математического моделирования </a:t>
            </a:r>
            <a:r>
              <a:rPr lang="ru-RU" sz="2000" b="1" dirty="0">
                <a:solidFill>
                  <a:schemeClr val="tx1"/>
                </a:solidFill>
              </a:rPr>
              <a:t>(ЦЭМИ), </a:t>
            </a:r>
            <a:r>
              <a:rPr lang="ru-RU" sz="2000" b="1" i="1" dirty="0">
                <a:solidFill>
                  <a:schemeClr val="tx1"/>
                </a:solidFill>
              </a:rPr>
              <a:t>в </a:t>
            </a:r>
            <a:r>
              <a:rPr lang="ru-RU" sz="2000" b="1" i="1" dirty="0" err="1">
                <a:solidFill>
                  <a:schemeClr val="tx1"/>
                </a:solidFill>
              </a:rPr>
              <a:t>т.ч</a:t>
            </a:r>
            <a:r>
              <a:rPr lang="ru-RU" sz="2000" b="1" i="1" dirty="0">
                <a:solidFill>
                  <a:schemeClr val="tx1"/>
                </a:solidFill>
              </a:rPr>
              <a:t>. эконометрического моделирования </a:t>
            </a:r>
            <a:r>
              <a:rPr lang="ru-RU" sz="2000" b="1" dirty="0">
                <a:solidFill>
                  <a:schemeClr val="tx1"/>
                </a:solidFill>
              </a:rPr>
              <a:t>(ИНП</a:t>
            </a:r>
            <a:r>
              <a:rPr lang="ru-RU" sz="2000" b="1" i="1" dirty="0">
                <a:solidFill>
                  <a:schemeClr val="tx1"/>
                </a:solidFill>
              </a:rPr>
              <a:t>)</a:t>
            </a:r>
            <a:r>
              <a:rPr lang="ru-RU" sz="2000" dirty="0">
                <a:solidFill>
                  <a:schemeClr val="tx1"/>
                </a:solidFill>
              </a:rPr>
              <a:t>, не имеющие отношения к практике Госплана.</a:t>
            </a:r>
          </a:p>
          <a:p>
            <a:pPr lvl="0"/>
            <a:r>
              <a:rPr lang="ru-RU" sz="2000" i="1" dirty="0">
                <a:solidFill>
                  <a:schemeClr val="tx1"/>
                </a:solidFill>
              </a:rPr>
              <a:t>3. </a:t>
            </a:r>
            <a:r>
              <a:rPr lang="ru-RU" sz="2000" b="1" i="1" dirty="0">
                <a:solidFill>
                  <a:schemeClr val="tx1"/>
                </a:solidFill>
              </a:rPr>
              <a:t>Школа экономической кибернетики.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Руководитель школы – инженер-механик Н. </a:t>
            </a:r>
            <a:r>
              <a:rPr lang="ru-RU" sz="2000" dirty="0" err="1">
                <a:solidFill>
                  <a:schemeClr val="tx1"/>
                </a:solidFill>
              </a:rPr>
              <a:t>Ведута</a:t>
            </a:r>
            <a:r>
              <a:rPr lang="ru-RU" sz="2000" dirty="0">
                <a:solidFill>
                  <a:schemeClr val="tx1"/>
                </a:solidFill>
              </a:rPr>
              <a:t>, развивший школу Г. Кржижановского с использованием методологии </a:t>
            </a:r>
            <a:r>
              <a:rPr lang="ru-RU" sz="2000" b="1" i="1" dirty="0">
                <a:solidFill>
                  <a:schemeClr val="tx1"/>
                </a:solidFill>
              </a:rPr>
              <a:t>экономической кибернетики</a:t>
            </a:r>
            <a:r>
              <a:rPr lang="ru-RU" sz="2000" dirty="0">
                <a:solidFill>
                  <a:schemeClr val="tx1"/>
                </a:solidFill>
              </a:rPr>
              <a:t>. Он является создателем </a:t>
            </a:r>
            <a:r>
              <a:rPr lang="ru-RU" sz="2000" b="1" i="1" dirty="0">
                <a:solidFill>
                  <a:schemeClr val="tx1"/>
                </a:solidFill>
              </a:rPr>
              <a:t>динамической модели межотраслевого баланса (МОБ)</a:t>
            </a:r>
            <a:r>
              <a:rPr lang="ru-RU" sz="2000" b="1" dirty="0">
                <a:solidFill>
                  <a:schemeClr val="tx1"/>
                </a:solidFill>
              </a:rPr>
              <a:t>,</a:t>
            </a:r>
            <a:r>
              <a:rPr lang="ru-RU" sz="2000" dirty="0">
                <a:solidFill>
                  <a:schemeClr val="tx1"/>
                </a:solidFill>
              </a:rPr>
              <a:t> представляющей собой систему алгоритмов составления сбалансированного плана, направленного на рост качества жизни.</a:t>
            </a:r>
          </a:p>
          <a:p>
            <a:pPr marL="0" lvl="0" indent="0">
              <a:buNone/>
            </a:pPr>
            <a:r>
              <a:rPr lang="ru-RU" sz="2000" dirty="0"/>
              <a:t> </a:t>
            </a:r>
            <a:r>
              <a:rPr lang="ru-RU" sz="2000" b="1" dirty="0"/>
              <a:t>Советники Дж. Кеннеди докладывали ему в 1962 г., что если СССР создаст ГАСУ, США проиграют в холодной войне</a:t>
            </a:r>
            <a:endParaRPr lang="ru-RU" sz="20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653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96570"/>
            <a:ext cx="9362210" cy="892552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dirty="0">
                <a:solidFill>
                  <a:schemeClr val="tx1"/>
                </a:solidFill>
              </a:rPr>
              <a:t>Глобальная альтернатива: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Рыночная экономика и Кибернетическая экономика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272655" y="1629295"/>
            <a:ext cx="7688465" cy="4893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b="1" dirty="0" err="1"/>
              <a:t>Норберт</a:t>
            </a:r>
            <a:r>
              <a:rPr lang="ru-RU" sz="2400" b="1" dirty="0"/>
              <a:t> Винер:</a:t>
            </a:r>
            <a:endParaRPr lang="ru-RU" sz="2400" dirty="0"/>
          </a:p>
          <a:p>
            <a:r>
              <a:rPr lang="ru-RU" sz="2400" dirty="0"/>
              <a:t>«Представим себе, что вторая (</a:t>
            </a:r>
            <a:r>
              <a:rPr lang="ru-RU" sz="2400" i="1" dirty="0"/>
              <a:t>кибернетическая</a:t>
            </a:r>
            <a:r>
              <a:rPr lang="ru-RU" sz="2400" dirty="0"/>
              <a:t> -ЕВ) революция завершена. Тогда средний человек со средними или ещё меньшими способностями не сможет предложить для продажи ничего, за что стоило бы платить деньги. (</a:t>
            </a:r>
            <a:r>
              <a:rPr lang="ru-RU" sz="2400" i="1" dirty="0"/>
              <a:t>рыночная экономика</a:t>
            </a:r>
            <a:r>
              <a:rPr lang="ru-RU" sz="2400" dirty="0"/>
              <a:t>)</a:t>
            </a:r>
          </a:p>
          <a:p>
            <a:r>
              <a:rPr lang="ru-RU" sz="2400" i="1" dirty="0"/>
              <a:t>Выход один — построить общество, основанное на человеческих ценностях, отличных от купли-продажи.</a:t>
            </a:r>
            <a:r>
              <a:rPr lang="ru-RU" sz="2400" dirty="0"/>
              <a:t> Для строительства такого общества потребуется большая подготовка и большая борьба, которая при благоприятных обстоятельствах может вестись в идейной плоскости, а в противном случае — кто знает как?» (</a:t>
            </a:r>
            <a:r>
              <a:rPr lang="ru-RU" sz="2400" i="1" dirty="0"/>
              <a:t>кибернетическая экономика</a:t>
            </a:r>
            <a:r>
              <a:rPr lang="ru-RU" sz="2400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96570"/>
            <a:ext cx="9362210" cy="892552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b="1" dirty="0"/>
              <a:t>Международные дискуссии по поводу новой бескризисной модели развития человечества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272655" y="1629295"/>
            <a:ext cx="9362210" cy="4401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000" b="1" i="1" dirty="0">
                <a:solidFill>
                  <a:schemeClr val="tx1"/>
                </a:solidFill>
              </a:rPr>
              <a:t>В 30-е гг</a:t>
            </a:r>
            <a:r>
              <a:rPr lang="ru-RU" sz="2000" b="1" dirty="0">
                <a:solidFill>
                  <a:schemeClr val="tx1"/>
                </a:solidFill>
              </a:rPr>
              <a:t>. в центре дискуссий </a:t>
            </a:r>
            <a:r>
              <a:rPr lang="ru-RU" sz="2000" b="1" i="1" dirty="0">
                <a:solidFill>
                  <a:schemeClr val="tx1"/>
                </a:solidFill>
              </a:rPr>
              <a:t>плановая модель СССР. </a:t>
            </a:r>
            <a:r>
              <a:rPr lang="ru-RU" sz="2000" b="1" dirty="0">
                <a:solidFill>
                  <a:schemeClr val="tx1"/>
                </a:solidFill>
              </a:rPr>
              <a:t>Либералы </a:t>
            </a:r>
            <a:r>
              <a:rPr lang="ru-RU" sz="2000" b="1" dirty="0" err="1">
                <a:solidFill>
                  <a:schemeClr val="tx1"/>
                </a:solidFill>
              </a:rPr>
              <a:t>Хайек</a:t>
            </a:r>
            <a:r>
              <a:rPr lang="ru-RU" sz="2000" b="1" dirty="0">
                <a:solidFill>
                  <a:schemeClr val="tx1"/>
                </a:solidFill>
              </a:rPr>
              <a:t> и </a:t>
            </a:r>
            <a:r>
              <a:rPr lang="ru-RU" sz="2000" b="1" dirty="0" err="1">
                <a:solidFill>
                  <a:schemeClr val="tx1"/>
                </a:solidFill>
              </a:rPr>
              <a:t>Мизес</a:t>
            </a:r>
            <a:r>
              <a:rPr lang="ru-RU" sz="2000" b="1" dirty="0">
                <a:solidFill>
                  <a:schemeClr val="tx1"/>
                </a:solidFill>
              </a:rPr>
              <a:t> считали, что невозможно в плановой экономике без рынка эффективно использовать ресурсы. </a:t>
            </a:r>
            <a:r>
              <a:rPr lang="ru-RU" sz="2000" b="1" dirty="0" err="1">
                <a:solidFill>
                  <a:schemeClr val="tx1"/>
                </a:solidFill>
              </a:rPr>
              <a:t>Лернер</a:t>
            </a:r>
            <a:r>
              <a:rPr lang="ru-RU" sz="2000" b="1" dirty="0">
                <a:solidFill>
                  <a:schemeClr val="tx1"/>
                </a:solidFill>
              </a:rPr>
              <a:t> (США), Холл (Великобритания) и др. считали, что плановая экономика с учетом обратной связи от рынка, будет эффективной. </a:t>
            </a:r>
          </a:p>
          <a:p>
            <a:r>
              <a:rPr lang="ru-RU" sz="2000" b="1" i="1" dirty="0">
                <a:solidFill>
                  <a:schemeClr val="tx1"/>
                </a:solidFill>
              </a:rPr>
              <a:t>В 60-х годах </a:t>
            </a:r>
            <a:r>
              <a:rPr lang="ru-RU" sz="2000" b="1" dirty="0">
                <a:solidFill>
                  <a:schemeClr val="tx1"/>
                </a:solidFill>
              </a:rPr>
              <a:t>вернулись к поиску новой модели. </a:t>
            </a:r>
          </a:p>
          <a:p>
            <a:r>
              <a:rPr lang="ru-RU" sz="2000" b="1" dirty="0">
                <a:solidFill>
                  <a:schemeClr val="tx1"/>
                </a:solidFill>
              </a:rPr>
              <a:t>В 1968 г. был основан </a:t>
            </a:r>
            <a:r>
              <a:rPr lang="ru-RU" sz="2000" b="1" i="1" dirty="0">
                <a:solidFill>
                  <a:schemeClr val="tx1"/>
                </a:solidFill>
              </a:rPr>
              <a:t>Римский клуб</a:t>
            </a:r>
            <a:r>
              <a:rPr lang="ru-RU" sz="2000" b="1" dirty="0">
                <a:solidFill>
                  <a:schemeClr val="tx1"/>
                </a:solidFill>
              </a:rPr>
              <a:t> для прогнозирования будущего с помощью глобальных компьютерных моделей; в 1971 г. - </a:t>
            </a:r>
            <a:r>
              <a:rPr lang="ru-RU" sz="2000" b="1" i="1" dirty="0">
                <a:solidFill>
                  <a:schemeClr val="tx1"/>
                </a:solidFill>
              </a:rPr>
              <a:t>Всемирный экономический форум </a:t>
            </a:r>
            <a:r>
              <a:rPr lang="ru-RU" sz="2000" b="1" dirty="0">
                <a:solidFill>
                  <a:schemeClr val="tx1"/>
                </a:solidFill>
              </a:rPr>
              <a:t>в Давосе, призванный разрабатывать стратегию мирового развития, объединяя все государства мира в ее реализации. Аналогичные цели стали преследовать и другие клубы мировых элит (</a:t>
            </a:r>
            <a:r>
              <a:rPr lang="ru-RU" sz="2000" b="1" dirty="0" err="1">
                <a:solidFill>
                  <a:schemeClr val="tx1"/>
                </a:solidFill>
              </a:rPr>
              <a:t>Бильдербергский</a:t>
            </a:r>
            <a:r>
              <a:rPr lang="ru-RU" sz="2000" b="1" dirty="0">
                <a:solidFill>
                  <a:schemeClr val="tx1"/>
                </a:solidFill>
              </a:rPr>
              <a:t> клуб, Комитет 300 и другие). В 1972 г. создан </a:t>
            </a:r>
            <a:r>
              <a:rPr lang="ru-RU" sz="2000" b="1" i="1" dirty="0">
                <a:solidFill>
                  <a:schemeClr val="tx1"/>
                </a:solidFill>
              </a:rPr>
              <a:t>Международный Институт Прикладного Системного Анализа</a:t>
            </a:r>
            <a:r>
              <a:rPr lang="ru-RU" sz="2000" b="1" dirty="0">
                <a:solidFill>
                  <a:schemeClr val="tx1"/>
                </a:solidFill>
              </a:rPr>
              <a:t> в Вене. Его учредители: США, СССР, Канада, Япония, ФРГ, ГДР и другие страны Европы. В 1976 г. в СССР появился его филиал </a:t>
            </a:r>
            <a:r>
              <a:rPr lang="ru-RU" sz="2000" b="1" i="1" dirty="0">
                <a:solidFill>
                  <a:schemeClr val="tx1"/>
                </a:solidFill>
              </a:rPr>
              <a:t>ВНИИСИ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</a:rPr>
              <a:t>Книга Н.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</a:rPr>
              <a:t>Ведуты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</a:rPr>
              <a:t> «Экономическая кибернетика» опубликована в Минске, 1971 г.</a:t>
            </a:r>
          </a:p>
        </p:txBody>
      </p:sp>
    </p:spTree>
    <p:extLst>
      <p:ext uri="{BB962C8B-B14F-4D97-AF65-F5344CB8AC3E}">
        <p14:creationId xmlns:p14="http://schemas.microsoft.com/office/powerpoint/2010/main" val="2276061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АКТУАЛЬНОСТЬ РАЗРАБОТКИ ЦИФРОВОЙ ПЛАТФОРМЫ КАК ЭКОНОМИЧЕСКОЙ КИБЕРСИСТЕМЫ"/>
          <p:cNvSpPr txBox="1"/>
          <p:nvPr/>
        </p:nvSpPr>
        <p:spPr>
          <a:xfrm>
            <a:off x="1272655" y="496570"/>
            <a:ext cx="9362210" cy="892552"/>
          </a:xfrm>
          <a:prstGeom prst="rect">
            <a:avLst/>
          </a:prstGeom>
          <a:ln w="12700">
            <a:miter lim="400000"/>
          </a:ln>
          <a:effectLst>
            <a:outerShdw blurRad="152400" dist="139700" dir="2700000" rotWithShape="0">
              <a:srgbClr val="333333">
                <a:alpha val="64999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pPr algn="ctr"/>
            <a:r>
              <a:rPr lang="ru-RU" b="1" dirty="0">
                <a:solidFill>
                  <a:schemeClr val="tx1"/>
                </a:solidFill>
              </a:rPr>
              <a:t>Предпосылки второй промышленной революции –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кибернетической революции в экономике</a:t>
            </a:r>
          </a:p>
        </p:txBody>
      </p:sp>
      <p:sp>
        <p:nvSpPr>
          <p:cNvPr id="190" name="В настоящее время цифровые технологии (ЦТ) используются на макроуровне для сбора, анализа, хранения и мониторинга статистической информации с целью подготовки управленческих решений, либо для создания цифровых платформ, организующих взаимодействие поставщиков и потребителей услуг в режиме реального времени. Однако ЦТ можно использовать значительно эффективней!…"/>
          <p:cNvSpPr txBox="1"/>
          <p:nvPr/>
        </p:nvSpPr>
        <p:spPr>
          <a:xfrm>
            <a:off x="1272655" y="1679171"/>
            <a:ext cx="9550516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2400" i="1" dirty="0"/>
              <a:t>1930-е гг</a:t>
            </a:r>
            <a:r>
              <a:rPr lang="ru-RU" sz="2400" dirty="0"/>
              <a:t>. «</a:t>
            </a:r>
            <a:r>
              <a:rPr lang="ru-RU" sz="2400" i="1" dirty="0"/>
              <a:t>Живое» планирование </a:t>
            </a:r>
            <a:r>
              <a:rPr lang="ru-RU" sz="2400" dirty="0"/>
              <a:t>экономики в СССР методом итераций, разработка </a:t>
            </a:r>
            <a:r>
              <a:rPr lang="ru-RU" sz="2400" i="1" dirty="0"/>
              <a:t>В. Леонтьевым </a:t>
            </a:r>
            <a:r>
              <a:rPr lang="ru-RU" sz="2400" dirty="0"/>
              <a:t>статической модели баланса «затрат – выпуска».</a:t>
            </a:r>
          </a:p>
          <a:p>
            <a:r>
              <a:rPr lang="ru-RU" sz="2400" i="1" dirty="0"/>
              <a:t>1948г. </a:t>
            </a:r>
            <a:r>
              <a:rPr lang="ru-RU" sz="2400" dirty="0"/>
              <a:t>Возникновение </a:t>
            </a:r>
            <a:r>
              <a:rPr lang="ru-RU" sz="2400" i="1" dirty="0"/>
              <a:t>кибернетики</a:t>
            </a:r>
            <a:r>
              <a:rPr lang="ru-RU" sz="2400" dirty="0"/>
              <a:t> в США - науки об изучении информационных процессов с целью автоматизации управления.</a:t>
            </a:r>
          </a:p>
          <a:p>
            <a:r>
              <a:rPr lang="ru-RU" sz="2400" i="1" dirty="0"/>
              <a:t>1950-1960-е гг. </a:t>
            </a:r>
            <a:r>
              <a:rPr lang="ru-RU" sz="2400" dirty="0"/>
              <a:t>Разработка глобальных компьютерных сетей в США и сети вычислительных центров в СССР для внутреннего пользования.</a:t>
            </a:r>
          </a:p>
          <a:p>
            <a:r>
              <a:rPr lang="ru-RU" sz="2400" i="1" dirty="0"/>
              <a:t>1960-1990-е гг. </a:t>
            </a:r>
            <a:r>
              <a:rPr lang="ru-RU" sz="2400" dirty="0"/>
              <a:t>Разработка в СССР </a:t>
            </a:r>
            <a:r>
              <a:rPr lang="ru-RU" sz="2400" i="1" dirty="0"/>
              <a:t>динамической модели межотраслевого баланса (МОБ)</a:t>
            </a:r>
          </a:p>
          <a:p>
            <a:r>
              <a:rPr lang="ru-RU" sz="2400" i="1" dirty="0"/>
              <a:t>1990-е гг. по </a:t>
            </a:r>
            <a:r>
              <a:rPr lang="ru-RU" sz="2400" i="1" dirty="0" err="1"/>
              <a:t>н.в</a:t>
            </a:r>
            <a:r>
              <a:rPr lang="ru-RU" sz="2400" i="1" dirty="0"/>
              <a:t>.</a:t>
            </a:r>
            <a:r>
              <a:rPr lang="ru-RU" sz="2400" dirty="0"/>
              <a:t>: появление Интернета, суперкомпьютеров, цифровых технологий для поступления информации в системный оператор (МОБ) в режиме скользящего планирования (онлайн)</a:t>
            </a:r>
          </a:p>
        </p:txBody>
      </p:sp>
    </p:spTree>
    <p:extLst>
      <p:ext uri="{BB962C8B-B14F-4D97-AF65-F5344CB8AC3E}">
        <p14:creationId xmlns:p14="http://schemas.microsoft.com/office/powerpoint/2010/main" val="2312455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Грань">
  <a:themeElements>
    <a:clrScheme name="Гран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0000FF"/>
      </a:hlink>
      <a:folHlink>
        <a:srgbClr val="FF00FF"/>
      </a:folHlink>
    </a:clrScheme>
    <a:fontScheme name="Грань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1731</Words>
  <Application>Microsoft Macintosh PowerPoint</Application>
  <PresentationFormat>Широкоэкранный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Trebuchet MS</vt:lpstr>
      <vt:lpstr>Тема Office</vt:lpstr>
      <vt:lpstr>Презентация PowerPoint</vt:lpstr>
      <vt:lpstr>Кризис системы глобального управления </vt:lpstr>
      <vt:lpstr>Опыт рыночной экономики Запада </vt:lpstr>
      <vt:lpstr>Альтернативный опыт Госплана,  приведший к «взлету» СССР </vt:lpstr>
      <vt:lpstr>Трудности и ошибки планового опыта СССР 1950-1991гг. </vt:lpstr>
      <vt:lpstr>Кибернетические школы в СССР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Veduta</dc:creator>
  <cp:lastModifiedBy>eveduta eveduta</cp:lastModifiedBy>
  <cp:revision>53</cp:revision>
  <dcterms:modified xsi:type="dcterms:W3CDTF">2024-05-30T05:35:40Z</dcterms:modified>
</cp:coreProperties>
</file>